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Roboto Condensed Light" panose="020B0604020202020204" charset="0"/>
      <p:regular r:id="rId36"/>
      <p:bold r:id="rId37"/>
      <p:italic r:id="rId38"/>
      <p:boldItalic r:id="rId39"/>
    </p:embeddedFont>
    <p:embeddedFont>
      <p:font typeface="Arvo" panose="020B0604020202020204" charset="0"/>
      <p:regular r:id="rId40"/>
      <p:bold r:id="rId41"/>
      <p:italic r:id="rId42"/>
      <p:boldItalic r:id="rId43"/>
    </p:embeddedFont>
    <p:embeddedFont>
      <p:font typeface="Roboto Condensed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220e83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220e83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220e831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220e831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dcf8b3ae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dcf8b3ae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de8d617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de8d617c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dcf8b3ae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dcf8b3ae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dcf8b3ae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dcf8b3ae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dcf8b3ae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dcf8b3ae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dcf8b3ae5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dcf8b3ae5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5dcf8b3ae5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5dcf8b3ae5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dcf8b3ae5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dcf8b3ae5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de8d617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de8d617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dcf8b3ae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dcf8b3ae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dcf8b3ae5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dcf8b3ae5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dcf8b3ae5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dcf8b3ae5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dcf8b3ae5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dcf8b3ae5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dcf8b3ae5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dcf8b3ae5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dcf8b3ae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dcf8b3ae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dcf8b3ae5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dcf8b3ae5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dcf8b3ae5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dcf8b3ae5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dcf8b3ae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5dcf8b3ae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5dcf8b3ae5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5dcf8b3ae5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dcf8b3a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dcf8b3a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dcf8b3ae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dcf8b3ae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de8d617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de8d617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None/>
              <a:defRPr sz="2000">
                <a:solidFill>
                  <a:srgbClr val="9900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990000"/>
                </a:solidFill>
              </a:rPr>
              <a:t>“</a:t>
            </a:r>
            <a:endParaRPr sz="7200" b="1">
              <a:solidFill>
                <a:srgbClr val="9900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2" name="Google Shape;62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3" name="Google Shape;63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4" name="Google Shape;64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6" name="Google Shape;66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69" name="Google Shape;69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0" name="Google Shape;70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71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2" name="Google Shape;72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5" name="Google Shape;75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2" name="Google Shape;82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3" name="Google Shape;83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4" name="Google Shape;84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6" name="Google Shape;86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7" name="Google Shape;87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89" name="Google Shape;89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0" name="Google Shape;90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2"/>
          </p:nvPr>
        </p:nvSpPr>
        <p:spPr>
          <a:xfrm>
            <a:off x="4579798" y="1537875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2" name="Google Shape;102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3" name="Google Shape;103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4" name="Google Shape;104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6" name="Google Shape;106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7" name="Google Shape;107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09" name="Google Shape;109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0" name="Google Shape;110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11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2" name="Google Shape;112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5" name="Google Shape;115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3"/>
          </p:nvPr>
        </p:nvSpPr>
        <p:spPr>
          <a:xfrm>
            <a:off x="252070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4" name="Google Shape;124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5" name="Google Shape;125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28" name="Google Shape;128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29" name="Google Shape;129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1" name="Google Shape;131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2" name="Google Shape;132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7" name="Google Shape;137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3" name="Google Shape;143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144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5" name="Google Shape;145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" name="Google Shape;150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1" name="Google Shape;151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3" name="Google Shape;153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6" name="Google Shape;156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1" name="Google Shape;161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" name="Google Shape;162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3" name="Google Shape;163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" name="Google Shape;168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9" name="Google Shape;169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1" name="Google Shape;171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" name="Google Shape;173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ctrTitle"/>
          </p:nvPr>
        </p:nvSpPr>
        <p:spPr>
          <a:xfrm>
            <a:off x="2205500" y="1090750"/>
            <a:ext cx="38481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Welcome, Parents of the ORHS Class of 2023</a:t>
            </a:r>
            <a:endParaRPr/>
          </a:p>
        </p:txBody>
      </p:sp>
      <p:pic>
        <p:nvPicPr>
          <p:cNvPr id="181" name="Google Shape;1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25" y="1625375"/>
            <a:ext cx="1958575" cy="15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Celebrations</a:t>
            </a: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body" idx="1"/>
          </p:nvPr>
        </p:nvSpPr>
        <p:spPr>
          <a:xfrm>
            <a:off x="814275" y="1827975"/>
            <a:ext cx="6654300" cy="27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Marching Band, Choir, and Orchestra all made sweepstakes for the second year in a row (only HS in CISD to do it both years)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Marching Band went to state for first time in ORHS History as a 6A school and only second time in school history overall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Several all staters in band and orchestra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Cheerleaders 2nd in UIL competition (state) in 2019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Volleyball, Girls Basketball, Girls Soccer, Softball, Baseball, made playoffs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Several individual athletes participated in state competitions (golf, swim, dive)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Girls Bowling Team won regionals and finished 2nd in state competition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Water Polo had an excellent season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50">
              <a:solidFill>
                <a:srgbClr val="3F53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400"/>
          </a:p>
        </p:txBody>
      </p:sp>
      <p:sp>
        <p:nvSpPr>
          <p:cNvPr id="288" name="Google Shape;288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>
            <a:off x="619639" y="621381"/>
            <a:ext cx="194640" cy="308587"/>
            <a:chOff x="6718575" y="2318625"/>
            <a:chExt cx="256950" cy="407375"/>
          </a:xfrm>
        </p:grpSpPr>
        <p:sp>
          <p:nvSpPr>
            <p:cNvPr id="290" name="Google Shape;290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Celebrations</a:t>
            </a:r>
            <a:endParaRPr/>
          </a:p>
        </p:txBody>
      </p:sp>
      <p:sp>
        <p:nvSpPr>
          <p:cNvPr id="303" name="Google Shape;303;p21"/>
          <p:cNvSpPr txBox="1">
            <a:spLocks noGrp="1"/>
          </p:cNvSpPr>
          <p:nvPr>
            <p:ph type="body" idx="1"/>
          </p:nvPr>
        </p:nvSpPr>
        <p:spPr>
          <a:xfrm>
            <a:off x="814275" y="1351200"/>
            <a:ext cx="6654300" cy="3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Level I and Level II High Reliability Schools Certified School by Marzano Research Group.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▻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 are the largest comprehensive High School to be certified on Level I or Level II.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▻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Level 1 - Safe, supportive, and collaborative culture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▻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Level 2 - Effective teaching in every classroom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50">
              <a:solidFill>
                <a:srgbClr val="3F53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400"/>
          </a:p>
        </p:txBody>
      </p:sp>
      <p:sp>
        <p:nvSpPr>
          <p:cNvPr id="304" name="Google Shape;304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05" name="Google Shape;305;p21"/>
          <p:cNvGrpSpPr/>
          <p:nvPr/>
        </p:nvGrpSpPr>
        <p:grpSpPr>
          <a:xfrm>
            <a:off x="619639" y="621381"/>
            <a:ext cx="194640" cy="308587"/>
            <a:chOff x="6718575" y="2318625"/>
            <a:chExt cx="256950" cy="407375"/>
          </a:xfrm>
        </p:grpSpPr>
        <p:sp>
          <p:nvSpPr>
            <p:cNvPr id="306" name="Google Shape;306;p2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4" name="Google Shape;3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450" y="3366349"/>
            <a:ext cx="2257650" cy="15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 Day in the Life” of a ORHS 9th Grade Student</a:t>
            </a:r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Red/Blue Day Block Schedule</a:t>
            </a:r>
            <a:endParaRPr/>
          </a:p>
        </p:txBody>
      </p:sp>
      <p:sp>
        <p:nvSpPr>
          <p:cNvPr id="327" name="Google Shape;327;p23"/>
          <p:cNvSpPr txBox="1">
            <a:spLocks noGrp="1"/>
          </p:cNvSpPr>
          <p:nvPr>
            <p:ph type="body" idx="1"/>
          </p:nvPr>
        </p:nvSpPr>
        <p:spPr>
          <a:xfrm>
            <a:off x="666275" y="149100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28" name="Google Shape;328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29" name="Google Shape;3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750" y="1366125"/>
            <a:ext cx="3794551" cy="36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Schedule</a:t>
            </a:r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body" idx="1"/>
          </p:nvPr>
        </p:nvSpPr>
        <p:spPr>
          <a:xfrm>
            <a:off x="199825" y="1043500"/>
            <a:ext cx="8540400" cy="41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Papadimitriou Michael Papadimitriou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36" name="Google Shape;336;p2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37" name="Google Shape;337;p24"/>
          <p:cNvGrpSpPr/>
          <p:nvPr/>
        </p:nvGrpSpPr>
        <p:grpSpPr>
          <a:xfrm>
            <a:off x="505233" y="574116"/>
            <a:ext cx="309041" cy="403123"/>
            <a:chOff x="590250" y="244200"/>
            <a:chExt cx="407975" cy="532175"/>
          </a:xfrm>
        </p:grpSpPr>
        <p:sp>
          <p:nvSpPr>
            <p:cNvPr id="338" name="Google Shape;338;p24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2" name="Google Shape;3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38" y="1689775"/>
            <a:ext cx="730567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 Schedule</a:t>
            </a:r>
            <a:endParaRPr/>
          </a:p>
        </p:txBody>
      </p:sp>
      <p:sp>
        <p:nvSpPr>
          <p:cNvPr id="358" name="Google Shape;358;p25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Papadimitriou Michael Papadimitriou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59" name="Google Shape;359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60" name="Google Shape;360;p25"/>
          <p:cNvGrpSpPr/>
          <p:nvPr/>
        </p:nvGrpSpPr>
        <p:grpSpPr>
          <a:xfrm>
            <a:off x="505233" y="574116"/>
            <a:ext cx="309041" cy="403123"/>
            <a:chOff x="590250" y="244200"/>
            <a:chExt cx="407975" cy="532175"/>
          </a:xfrm>
        </p:grpSpPr>
        <p:sp>
          <p:nvSpPr>
            <p:cNvPr id="361" name="Google Shape;361;p2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5" name="Google Shape;3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75" y="1383100"/>
            <a:ext cx="6095450" cy="34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Eagle’s Nest</a:t>
            </a:r>
            <a:endParaRPr/>
          </a:p>
        </p:txBody>
      </p:sp>
      <p:sp>
        <p:nvSpPr>
          <p:cNvPr id="381" name="Google Shape;381;p26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Academic tutorial time during school on Thursday and Friday 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Students may request a pass from a teacher or stay in their class and work on homework</a:t>
            </a:r>
            <a:endParaRPr/>
          </a:p>
        </p:txBody>
      </p:sp>
      <p:sp>
        <p:nvSpPr>
          <p:cNvPr id="382" name="Google Shape;382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83" name="Google Shape;383;p26"/>
          <p:cNvGrpSpPr/>
          <p:nvPr/>
        </p:nvGrpSpPr>
        <p:grpSpPr>
          <a:xfrm>
            <a:off x="505233" y="574116"/>
            <a:ext cx="309041" cy="403123"/>
            <a:chOff x="590250" y="244200"/>
            <a:chExt cx="407975" cy="532175"/>
          </a:xfrm>
        </p:grpSpPr>
        <p:sp>
          <p:nvSpPr>
            <p:cNvPr id="384" name="Google Shape;384;p26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off/Pick up</a:t>
            </a:r>
            <a:endParaRPr/>
          </a:p>
        </p:txBody>
      </p:sp>
      <p:sp>
        <p:nvSpPr>
          <p:cNvPr id="403" name="Google Shape;403;p27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All students should be dropped off and picked up at the front of the school. The back is for bus riders only.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Students should be dropped off on the campus where their first class is located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The last time to pick up a student before the end of the day is 2:15.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04" name="Google Shape;404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05" name="Google Shape;405;p27"/>
          <p:cNvGrpSpPr/>
          <p:nvPr/>
        </p:nvGrpSpPr>
        <p:grpSpPr>
          <a:xfrm>
            <a:off x="505233" y="574116"/>
            <a:ext cx="309041" cy="403123"/>
            <a:chOff x="590250" y="244200"/>
            <a:chExt cx="407975" cy="532175"/>
          </a:xfrm>
        </p:grpSpPr>
        <p:sp>
          <p:nvSpPr>
            <p:cNvPr id="406" name="Google Shape;406;p2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</a:t>
            </a:r>
            <a:endParaRPr/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No outside food deliveries are allowed (UberEats, Door Dash, etc.)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Parents can drop off food in the front office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No visitors are allowed to eat lunch with students during lunch time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Papadimitriou Michael Papadimitriou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427" name="Google Shape;427;p28"/>
          <p:cNvGrpSpPr/>
          <p:nvPr/>
        </p:nvGrpSpPr>
        <p:grpSpPr>
          <a:xfrm>
            <a:off x="505233" y="574116"/>
            <a:ext cx="309041" cy="403123"/>
            <a:chOff x="590250" y="244200"/>
            <a:chExt cx="407975" cy="532175"/>
          </a:xfrm>
        </p:grpSpPr>
        <p:sp>
          <p:nvSpPr>
            <p:cNvPr id="428" name="Google Shape;428;p2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Busses</a:t>
            </a:r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Busses leave 8 minutes after the last bell.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Busses drop off on both campuses in the morning but only depart from the senior campus after school.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Papadimitriou Michael Papadimitriou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449" name="Google Shape;449;p29"/>
          <p:cNvGrpSpPr/>
          <p:nvPr/>
        </p:nvGrpSpPr>
        <p:grpSpPr>
          <a:xfrm>
            <a:off x="505233" y="574116"/>
            <a:ext cx="309041" cy="403123"/>
            <a:chOff x="590250" y="244200"/>
            <a:chExt cx="407975" cy="532175"/>
          </a:xfrm>
        </p:grpSpPr>
        <p:sp>
          <p:nvSpPr>
            <p:cNvPr id="450" name="Google Shape;450;p2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46044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Introductions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Oak Ridge High School Highlights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“A Day in the Life” of a 9th Grade Student at Oak Ridge HS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Important Policies/Rules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Nurse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Counseling Services</a:t>
            </a:r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89" name="Google Shape;189;p12"/>
          <p:cNvGrpSpPr/>
          <p:nvPr/>
        </p:nvGrpSpPr>
        <p:grpSpPr>
          <a:xfrm>
            <a:off x="510763" y="602701"/>
            <a:ext cx="303511" cy="345931"/>
            <a:chOff x="4630125" y="278900"/>
            <a:chExt cx="400675" cy="456675"/>
          </a:xfrm>
        </p:grpSpPr>
        <p:sp>
          <p:nvSpPr>
            <p:cNvPr id="190" name="Google Shape;190;p12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4" name="Google Shape;1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650" y="1432243"/>
            <a:ext cx="2596700" cy="22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Tutorials</a:t>
            </a:r>
            <a:endParaRPr/>
          </a:p>
        </p:txBody>
      </p:sp>
      <p:sp>
        <p:nvSpPr>
          <p:cNvPr id="469" name="Google Shape;469;p30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After school tutorial schedules will be available once school starts.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Students can go to any teacher offering tutorials for the course</a:t>
            </a:r>
            <a:endParaRPr/>
          </a:p>
        </p:txBody>
      </p:sp>
      <p:sp>
        <p:nvSpPr>
          <p:cNvPr id="470" name="Google Shape;470;p3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Rules and Procedures</a:t>
            </a:r>
            <a:endParaRPr/>
          </a:p>
        </p:txBody>
      </p:sp>
      <p:sp>
        <p:nvSpPr>
          <p:cNvPr id="476" name="Google Shape;476;p31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77" name="Google Shape;477;p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Electronic Device Policy</a:t>
            </a:r>
            <a:endParaRPr/>
          </a:p>
        </p:txBody>
      </p:sp>
      <p:sp>
        <p:nvSpPr>
          <p:cNvPr id="483" name="Google Shape;483;p32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Electronic devices are only allowed before school, after school, during passing periods, and lunches.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They may only be used during class for instructional purposes at teacher’s discretion.</a:t>
            </a:r>
            <a:endParaRPr/>
          </a:p>
        </p:txBody>
      </p:sp>
      <p:sp>
        <p:nvSpPr>
          <p:cNvPr id="484" name="Google Shape;484;p3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85" name="Google Shape;485;p32"/>
          <p:cNvGrpSpPr/>
          <p:nvPr/>
        </p:nvGrpSpPr>
        <p:grpSpPr>
          <a:xfrm>
            <a:off x="502463" y="628999"/>
            <a:ext cx="311806" cy="293361"/>
            <a:chOff x="5972700" y="2330200"/>
            <a:chExt cx="411625" cy="387275"/>
          </a:xfrm>
        </p:grpSpPr>
        <p:sp>
          <p:nvSpPr>
            <p:cNvPr id="486" name="Google Shape;486;p3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Tardies</a:t>
            </a:r>
            <a:endParaRPr/>
          </a:p>
        </p:txBody>
      </p:sp>
      <p:sp>
        <p:nvSpPr>
          <p:cNvPr id="493" name="Google Shape;493;p33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Students receive their 1st consequence after 7 tardies.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The accumulation of tardies starts over each grading period.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Parents are emailed through Parent Access after each tardy.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If a student is more than 15 minutes late to class, they are marked absent.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Papadimitriou Michael Papadimitriou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94" name="Google Shape;494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495" name="Google Shape;495;p33"/>
          <p:cNvGrpSpPr/>
          <p:nvPr/>
        </p:nvGrpSpPr>
        <p:grpSpPr>
          <a:xfrm>
            <a:off x="502463" y="628999"/>
            <a:ext cx="311806" cy="293361"/>
            <a:chOff x="5972700" y="2330200"/>
            <a:chExt cx="411625" cy="387275"/>
          </a:xfrm>
        </p:grpSpPr>
        <p:sp>
          <p:nvSpPr>
            <p:cNvPr id="496" name="Google Shape;496;p3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Dress Code</a:t>
            </a:r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Most frequent dress code concerns: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Holes in jeans cannot be higher than 4” above the knee or tights must be worn under the jeans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No hoods or hats are allowed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Midriff must be covered at all times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Shorts must be clearly visible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Papadimitriou Michael Papadimitriou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504" name="Google Shape;504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502463" y="628999"/>
            <a:ext cx="311806" cy="293361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</a:t>
            </a:r>
            <a:endParaRPr/>
          </a:p>
        </p:txBody>
      </p:sp>
      <p:sp>
        <p:nvSpPr>
          <p:cNvPr id="513" name="Google Shape;513;p35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747200" cy="3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Absence Phone Number: </a:t>
            </a:r>
            <a:r>
              <a:rPr lang="en" b="1">
                <a:latin typeface="Roboto Condensed"/>
                <a:ea typeface="Roboto Condensed"/>
                <a:cs typeface="Roboto Condensed"/>
                <a:sym typeface="Roboto Condensed"/>
              </a:rPr>
              <a:t>281-465-5012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Notes should be given to the attendance office within 5 days of the absence (email, fax, or hand delivered)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Attendance in high school is important! Students can lose credit for </a:t>
            </a:r>
            <a:r>
              <a:rPr lang="en" i="1"/>
              <a:t>each class</a:t>
            </a:r>
            <a:r>
              <a:rPr lang="en"/>
              <a:t> if they have excessive absences.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514" name="Google Shape;51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515" name="Google Shape;515;p35"/>
          <p:cNvGrpSpPr/>
          <p:nvPr/>
        </p:nvGrpSpPr>
        <p:grpSpPr>
          <a:xfrm>
            <a:off x="502463" y="628999"/>
            <a:ext cx="311806" cy="293361"/>
            <a:chOff x="5972700" y="2330200"/>
            <a:chExt cx="411625" cy="387275"/>
          </a:xfrm>
        </p:grpSpPr>
        <p:sp>
          <p:nvSpPr>
            <p:cNvPr id="516" name="Google Shape;516;p3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 Chat</a:t>
            </a:r>
            <a:endParaRPr/>
          </a:p>
        </p:txBody>
      </p:sp>
      <p:sp>
        <p:nvSpPr>
          <p:cNvPr id="523" name="Google Shape;523;p3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46044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>
              <a:solidFill>
                <a:srgbClr val="3F5378"/>
              </a:solidFill>
            </a:endParaRPr>
          </a:p>
        </p:txBody>
      </p:sp>
      <p:sp>
        <p:nvSpPr>
          <p:cNvPr id="524" name="Google Shape;524;p3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525" name="Google Shape;525;p36"/>
          <p:cNvGrpSpPr/>
          <p:nvPr/>
        </p:nvGrpSpPr>
        <p:grpSpPr>
          <a:xfrm>
            <a:off x="468333" y="611932"/>
            <a:ext cx="345931" cy="327486"/>
            <a:chOff x="6618700" y="1635475"/>
            <a:chExt cx="456675" cy="432325"/>
          </a:xfrm>
        </p:grpSpPr>
        <p:sp>
          <p:nvSpPr>
            <p:cNvPr id="526" name="Google Shape;526;p36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1" name="Google Shape;5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950" y="1345575"/>
            <a:ext cx="5276699" cy="36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6"/>
          <p:cNvSpPr txBox="1"/>
          <p:nvPr/>
        </p:nvSpPr>
        <p:spPr>
          <a:xfrm>
            <a:off x="6481125" y="1934775"/>
            <a:ext cx="2532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5378"/>
                </a:solidFill>
                <a:highlight>
                  <a:srgbClr val="FFFFFF"/>
                </a:highlight>
              </a:rPr>
              <a:t>Login:</a:t>
            </a:r>
            <a:r>
              <a:rPr lang="en" sz="2400" b="1">
                <a:solidFill>
                  <a:srgbClr val="3F5378"/>
                </a:solidFill>
                <a:highlight>
                  <a:srgbClr val="FFFFFF"/>
                </a:highlight>
              </a:rPr>
              <a:t> conroeisd</a:t>
            </a:r>
            <a:endParaRPr sz="24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7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 Information</a:t>
            </a:r>
            <a:endParaRPr/>
          </a:p>
        </p:txBody>
      </p:sp>
      <p:sp>
        <p:nvSpPr>
          <p:cNvPr id="538" name="Google Shape;538;p37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539" name="Google Shape;539;p3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 Information</a:t>
            </a:r>
            <a:endParaRPr/>
          </a:p>
        </p:txBody>
      </p:sp>
      <p:sp>
        <p:nvSpPr>
          <p:cNvPr id="545" name="Google Shape;545;p38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4788000" cy="36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378"/>
                </a:solidFill>
              </a:rPr>
              <a:t>Our nurse is </a:t>
            </a:r>
            <a:r>
              <a:rPr lang="en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Pam Eakin R.N.</a:t>
            </a:r>
            <a:endParaRPr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(281) 465-5016</a:t>
            </a:r>
            <a:endParaRPr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92A8C8"/>
              </a:buClr>
              <a:buSzPts val="1800"/>
              <a:buChar char="▰"/>
            </a:pPr>
            <a:r>
              <a:rPr lang="en" sz="1800">
                <a:solidFill>
                  <a:srgbClr val="3F5378"/>
                </a:solidFill>
              </a:rPr>
              <a:t>Health History Form</a:t>
            </a:r>
            <a:endParaRPr sz="1800">
              <a:solidFill>
                <a:srgbClr val="3F537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2A8C8"/>
              </a:buClr>
              <a:buSzPts val="1800"/>
              <a:buChar char="▰"/>
            </a:pPr>
            <a:r>
              <a:rPr lang="en" sz="1800">
                <a:solidFill>
                  <a:srgbClr val="3F5378"/>
                </a:solidFill>
              </a:rPr>
              <a:t>Medications</a:t>
            </a:r>
            <a:endParaRPr sz="1800">
              <a:solidFill>
                <a:srgbClr val="3F537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2A8C8"/>
              </a:buClr>
              <a:buSzPts val="1800"/>
              <a:buChar char="▰"/>
            </a:pPr>
            <a:r>
              <a:rPr lang="en" sz="1800">
                <a:solidFill>
                  <a:srgbClr val="3F5378"/>
                </a:solidFill>
              </a:rPr>
              <a:t>Clinic Visits</a:t>
            </a:r>
            <a:endParaRPr sz="1800">
              <a:solidFill>
                <a:srgbClr val="3F537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2A8C8"/>
              </a:buClr>
              <a:buSzPts val="1800"/>
              <a:buChar char="▰"/>
            </a:pPr>
            <a:r>
              <a:rPr lang="en" sz="1800">
                <a:solidFill>
                  <a:srgbClr val="3F5378"/>
                </a:solidFill>
              </a:rPr>
              <a:t>Forms:</a:t>
            </a:r>
            <a:endParaRPr sz="1800">
              <a:solidFill>
                <a:srgbClr val="3F53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800"/>
              <a:buChar char="▻"/>
            </a:pPr>
            <a:r>
              <a:rPr lang="en" sz="1800">
                <a:solidFill>
                  <a:srgbClr val="3F5378"/>
                </a:solidFill>
              </a:rPr>
              <a:t>Medications</a:t>
            </a:r>
            <a:endParaRPr sz="1800">
              <a:solidFill>
                <a:srgbClr val="3F53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800"/>
              <a:buChar char="▻"/>
            </a:pPr>
            <a:r>
              <a:rPr lang="en" sz="1800">
                <a:solidFill>
                  <a:srgbClr val="3F5378"/>
                </a:solidFill>
              </a:rPr>
              <a:t>Asthma</a:t>
            </a:r>
            <a:endParaRPr sz="1800">
              <a:solidFill>
                <a:srgbClr val="3F53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800"/>
              <a:buChar char="▻"/>
            </a:pPr>
            <a:r>
              <a:rPr lang="en" sz="1800">
                <a:solidFill>
                  <a:srgbClr val="3F5378"/>
                </a:solidFill>
              </a:rPr>
              <a:t>Anaphylaxis</a:t>
            </a:r>
            <a:endParaRPr sz="1800">
              <a:solidFill>
                <a:srgbClr val="3F53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800"/>
              <a:buChar char="▻"/>
            </a:pPr>
            <a:r>
              <a:rPr lang="en" sz="1800">
                <a:solidFill>
                  <a:srgbClr val="3F5378"/>
                </a:solidFill>
              </a:rPr>
              <a:t>Seizures</a:t>
            </a:r>
            <a:endParaRPr sz="1800">
              <a:solidFill>
                <a:srgbClr val="3F53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800"/>
              <a:buChar char="▻"/>
            </a:pPr>
            <a:r>
              <a:rPr lang="en" sz="1800">
                <a:solidFill>
                  <a:srgbClr val="3F5378"/>
                </a:solidFill>
              </a:rPr>
              <a:t>Diabetes</a:t>
            </a:r>
            <a:endParaRPr sz="1800">
              <a:solidFill>
                <a:srgbClr val="3F5378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3F5378"/>
              </a:solidFill>
            </a:endParaRPr>
          </a:p>
        </p:txBody>
      </p:sp>
      <p:sp>
        <p:nvSpPr>
          <p:cNvPr id="546" name="Google Shape;546;p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547" name="Google Shape;547;p38"/>
          <p:cNvGrpSpPr/>
          <p:nvPr/>
        </p:nvGrpSpPr>
        <p:grpSpPr>
          <a:xfrm>
            <a:off x="683282" y="585178"/>
            <a:ext cx="130991" cy="380985"/>
            <a:chOff x="4071800" y="2269925"/>
            <a:chExt cx="172925" cy="502950"/>
          </a:xfrm>
        </p:grpSpPr>
        <p:sp>
          <p:nvSpPr>
            <p:cNvPr id="548" name="Google Shape;548;p3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Services</a:t>
            </a:r>
            <a:endParaRPr/>
          </a:p>
        </p:txBody>
      </p:sp>
      <p:sp>
        <p:nvSpPr>
          <p:cNvPr id="555" name="Google Shape;555;p39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556" name="Google Shape;556;p3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Counseling Services</a:t>
            </a:r>
            <a:endParaRPr/>
          </a:p>
        </p:txBody>
      </p:sp>
      <p:sp>
        <p:nvSpPr>
          <p:cNvPr id="562" name="Google Shape;562;p40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46044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Freshman Parent Night 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5378"/>
                </a:solidFill>
              </a:rPr>
              <a:t>September 23, 2019</a:t>
            </a:r>
            <a:endParaRPr sz="3000">
              <a:solidFill>
                <a:srgbClr val="3F5378"/>
              </a:solidFill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3F5378"/>
                </a:solidFill>
              </a:rPr>
              <a:t>6pm </a:t>
            </a:r>
            <a:endParaRPr sz="3000">
              <a:solidFill>
                <a:srgbClr val="3F5378"/>
              </a:solidFill>
            </a:endParaRPr>
          </a:p>
        </p:txBody>
      </p:sp>
      <p:sp>
        <p:nvSpPr>
          <p:cNvPr id="563" name="Google Shape;563;p4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564" name="Google Shape;564;p40"/>
          <p:cNvGrpSpPr/>
          <p:nvPr/>
        </p:nvGrpSpPr>
        <p:grpSpPr>
          <a:xfrm>
            <a:off x="492307" y="612860"/>
            <a:ext cx="321956" cy="325630"/>
            <a:chOff x="5290150" y="1636700"/>
            <a:chExt cx="425025" cy="429875"/>
          </a:xfrm>
        </p:grpSpPr>
        <p:sp>
          <p:nvSpPr>
            <p:cNvPr id="565" name="Google Shape;565;p40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1"/>
          <p:cNvSpPr txBox="1">
            <a:spLocks noGrp="1"/>
          </p:cNvSpPr>
          <p:nvPr>
            <p:ph type="ctrTitle" idx="4294967295"/>
          </p:nvPr>
        </p:nvSpPr>
        <p:spPr>
          <a:xfrm>
            <a:off x="685800" y="1281900"/>
            <a:ext cx="5567700" cy="21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990000"/>
                </a:solidFill>
              </a:rPr>
              <a:t>Welcome to the Oak Ridge Family!</a:t>
            </a:r>
            <a:endParaRPr sz="7200">
              <a:solidFill>
                <a:srgbClr val="990000"/>
              </a:solidFill>
            </a:endParaRPr>
          </a:p>
        </p:txBody>
      </p:sp>
      <p:sp>
        <p:nvSpPr>
          <p:cNvPr id="572" name="Google Shape;572;p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573" name="Google Shape;5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672" y="1281900"/>
            <a:ext cx="3034728" cy="21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2"/>
          <p:cNvSpPr/>
          <p:nvPr/>
        </p:nvSpPr>
        <p:spPr>
          <a:xfrm>
            <a:off x="43148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9" name="Google Shape;579;p42"/>
          <p:cNvSpPr/>
          <p:nvPr/>
        </p:nvSpPr>
        <p:spPr>
          <a:xfrm>
            <a:off x="44465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80" name="Google Shape;580;p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581" name="Google Shape;581;p42"/>
          <p:cNvSpPr txBox="1">
            <a:spLocks noGrp="1"/>
          </p:cNvSpPr>
          <p:nvPr>
            <p:ph type="body" idx="4294967295"/>
          </p:nvPr>
        </p:nvSpPr>
        <p:spPr>
          <a:xfrm>
            <a:off x="1036275" y="708625"/>
            <a:ext cx="3111900" cy="4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00"/>
                </a:solidFill>
              </a:rPr>
              <a:t>Follow us on social media!</a:t>
            </a:r>
            <a:endParaRPr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F5378"/>
                </a:solidFill>
              </a:rPr>
              <a:t>	@ORWarEagles</a:t>
            </a:r>
            <a:endParaRPr b="1">
              <a:solidFill>
                <a:srgbClr val="3F5378"/>
              </a:solidFill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F5378"/>
                </a:solidFill>
              </a:rPr>
              <a:t>@ORHS_Principal</a:t>
            </a:r>
            <a:endParaRPr b="1">
              <a:solidFill>
                <a:srgbClr val="3F5378"/>
              </a:solidFill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F5378"/>
                </a:solidFill>
              </a:rPr>
              <a:t>@melanie_bujnoch</a:t>
            </a:r>
            <a:endParaRPr b="1">
              <a:solidFill>
                <a:srgbClr val="3F5378"/>
              </a:solidFill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F5378"/>
                </a:solidFill>
              </a:rPr>
              <a:t>@RidgeCounselors</a:t>
            </a:r>
            <a:endParaRPr b="1">
              <a:solidFill>
                <a:srgbClr val="3F5378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3F5378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pic>
        <p:nvPicPr>
          <p:cNvPr id="582" name="Google Shape;5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578" y="1840700"/>
            <a:ext cx="352615" cy="3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578" y="2324088"/>
            <a:ext cx="352615" cy="3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578" y="2807475"/>
            <a:ext cx="352615" cy="3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578" y="3326150"/>
            <a:ext cx="352615" cy="3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550" y="1079675"/>
            <a:ext cx="1589700" cy="29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592" name="Google Shape;592;p4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90000"/>
                </a:solidFill>
              </a:rPr>
              <a:t>Thank you</a:t>
            </a:r>
            <a:endParaRPr sz="6000">
              <a:solidFill>
                <a:srgbClr val="990000"/>
              </a:solidFill>
            </a:endParaRPr>
          </a:p>
        </p:txBody>
      </p:sp>
      <p:sp>
        <p:nvSpPr>
          <p:cNvPr id="593" name="Google Shape;593;p4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Any questions?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reach me at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mbujnoch@conroeisd.net</a:t>
            </a:r>
            <a:endParaRPr sz="2000" b="1"/>
          </a:p>
        </p:txBody>
      </p:sp>
      <p:grpSp>
        <p:nvGrpSpPr>
          <p:cNvPr id="594" name="Google Shape;594;p43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95" name="Google Shape;595;p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Administration - Oak Ridge High School 9th Grade</a:t>
            </a:r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body" idx="1"/>
          </p:nvPr>
        </p:nvSpPr>
        <p:spPr>
          <a:xfrm>
            <a:off x="565300" y="1327350"/>
            <a:ext cx="71979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 Condensed"/>
              <a:buChar char="▰"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Melanie Bujnoch, Principal - ORHS 9th Grade Campus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▻"/>
            </a:pPr>
            <a:r>
              <a:rPr lang="en"/>
              <a:t>Danny Barber - Associate Principal</a:t>
            </a:r>
            <a:endParaRPr/>
          </a:p>
          <a:p>
            <a: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▻"/>
            </a:pPr>
            <a:r>
              <a:rPr lang="en" sz="1800"/>
              <a:t>ACES Students</a:t>
            </a:r>
            <a:endParaRPr sz="18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▻"/>
            </a:pPr>
            <a:r>
              <a:rPr lang="en"/>
              <a:t>Alaina Adams - Assistant Principal</a:t>
            </a:r>
            <a:endParaRPr/>
          </a:p>
          <a:p>
            <a:pPr marL="1371600" lvl="2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▻"/>
            </a:pPr>
            <a:r>
              <a:rPr lang="en" sz="1800"/>
              <a:t>Class of 2023 Cohort</a:t>
            </a: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Dr. Michael Papadimitriou - ACES Headmaster</a:t>
            </a:r>
            <a:r>
              <a:rPr lang="en"/>
              <a:t>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Papadimitriou Michael Papadimitriou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499692" y="640985"/>
            <a:ext cx="314590" cy="269367"/>
            <a:chOff x="1934025" y="1001650"/>
            <a:chExt cx="415300" cy="355600"/>
          </a:xfrm>
        </p:grpSpPr>
        <p:sp>
          <p:nvSpPr>
            <p:cNvPr id="210" name="Google Shape;210;p14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body" idx="1"/>
          </p:nvPr>
        </p:nvSpPr>
        <p:spPr>
          <a:xfrm>
            <a:off x="1377450" y="1912200"/>
            <a:ext cx="27435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00"/>
                </a:solidFill>
              </a:rPr>
              <a:t>Associate Principals:</a:t>
            </a:r>
            <a:endParaRPr b="1">
              <a:solidFill>
                <a:srgbClr val="99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Shawn Almond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Jan Lewis</a:t>
            </a:r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body" idx="2"/>
          </p:nvPr>
        </p:nvSpPr>
        <p:spPr>
          <a:xfrm>
            <a:off x="4587773" y="1912200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00"/>
                </a:solidFill>
              </a:rPr>
              <a:t>Assistant Principals:</a:t>
            </a:r>
            <a:endParaRPr b="1">
              <a:solidFill>
                <a:srgbClr val="99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Vincent Cue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Chris Dungan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Heath Manuel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Danielle Smith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Kevin Solberg</a:t>
            </a:r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694850" y="392575"/>
            <a:ext cx="57702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Administration - Oak Ridge High School Main Campus</a:t>
            </a:r>
            <a:endParaRPr/>
          </a:p>
        </p:txBody>
      </p:sp>
      <p:grpSp>
        <p:nvGrpSpPr>
          <p:cNvPr id="222" name="Google Shape;222;p15"/>
          <p:cNvGrpSpPr/>
          <p:nvPr/>
        </p:nvGrpSpPr>
        <p:grpSpPr>
          <a:xfrm>
            <a:off x="380267" y="640997"/>
            <a:ext cx="314590" cy="269367"/>
            <a:chOff x="1934025" y="1001650"/>
            <a:chExt cx="415300" cy="355600"/>
          </a:xfrm>
        </p:grpSpPr>
        <p:sp>
          <p:nvSpPr>
            <p:cNvPr id="223" name="Google Shape;223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5"/>
          <p:cNvSpPr txBox="1"/>
          <p:nvPr/>
        </p:nvSpPr>
        <p:spPr>
          <a:xfrm>
            <a:off x="676775" y="1326300"/>
            <a:ext cx="72894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Dr. AJ LiVecchi - Principal</a:t>
            </a:r>
            <a:endParaRPr sz="24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Counselors</a:t>
            </a:r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body" idx="2"/>
          </p:nvPr>
        </p:nvSpPr>
        <p:spPr>
          <a:xfrm>
            <a:off x="4563873" y="1891625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990000"/>
                </a:solidFill>
              </a:rPr>
              <a:t>Main Campus</a:t>
            </a:r>
            <a:endParaRPr sz="1600" b="1"/>
          </a:p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C7D3E6"/>
              </a:buClr>
              <a:buSzPts val="1400"/>
              <a:buChar char="▰"/>
            </a:pPr>
            <a:r>
              <a:rPr lang="en" sz="1400"/>
              <a:t>Karen Town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Char char="▰"/>
            </a:pPr>
            <a:r>
              <a:rPr lang="en" sz="1400"/>
              <a:t>Molly Gibson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Char char="▰"/>
            </a:pPr>
            <a:r>
              <a:rPr lang="en" sz="1400"/>
              <a:t>Beth Graham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Char char="▰"/>
            </a:pPr>
            <a:r>
              <a:rPr lang="en" sz="1400"/>
              <a:t>Rachelle Perry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Char char="▰"/>
            </a:pPr>
            <a:r>
              <a:rPr lang="en" sz="1400"/>
              <a:t>Shawn Matlock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Char char="▰"/>
            </a:pPr>
            <a:r>
              <a:rPr lang="en" sz="1400"/>
              <a:t>Reagan Locke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Char char="▰"/>
            </a:pPr>
            <a:r>
              <a:rPr lang="en" sz="1400"/>
              <a:t>Christine McLaughlin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400"/>
              <a:buChar char="▰"/>
            </a:pPr>
            <a:r>
              <a:rPr lang="en" sz="1400"/>
              <a:t>Dena Alvarez</a:t>
            </a:r>
            <a:endParaRPr sz="1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200" b="1"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1"/>
          </p:nvPr>
        </p:nvSpPr>
        <p:spPr>
          <a:xfrm>
            <a:off x="814275" y="1891623"/>
            <a:ext cx="3378300" cy="23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990000"/>
                </a:solidFill>
              </a:rPr>
              <a:t>9th Grade Campus</a:t>
            </a:r>
            <a:endParaRPr sz="1600" b="1">
              <a:solidFill>
                <a:srgbClr val="990000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Melissa Thetford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▻"/>
            </a:pPr>
            <a:r>
              <a:rPr lang="en" sz="1400"/>
              <a:t>Last Names A - K</a:t>
            </a:r>
            <a:endParaRPr sz="1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Cathey Costas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▻"/>
            </a:pPr>
            <a:r>
              <a:rPr lang="en" sz="1400"/>
              <a:t>Last Names L - Z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/>
          </a:p>
        </p:txBody>
      </p:sp>
      <p:grpSp>
        <p:nvGrpSpPr>
          <p:cNvPr id="235" name="Google Shape;235;p16"/>
          <p:cNvGrpSpPr/>
          <p:nvPr/>
        </p:nvGrpSpPr>
        <p:grpSpPr>
          <a:xfrm>
            <a:off x="484002" y="658087"/>
            <a:ext cx="330270" cy="330251"/>
            <a:chOff x="1923675" y="1633650"/>
            <a:chExt cx="436000" cy="435975"/>
          </a:xfrm>
        </p:grpSpPr>
        <p:sp>
          <p:nvSpPr>
            <p:cNvPr id="236" name="Google Shape;236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16"/>
          <p:cNvSpPr txBox="1"/>
          <p:nvPr/>
        </p:nvSpPr>
        <p:spPr>
          <a:xfrm>
            <a:off x="814275" y="1374075"/>
            <a:ext cx="71280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Mrs. Mamie Prejean - Lead Counselor</a:t>
            </a:r>
            <a:endParaRPr sz="240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ctrTitle"/>
          </p:nvPr>
        </p:nvSpPr>
        <p:spPr>
          <a:xfrm>
            <a:off x="382175" y="2871150"/>
            <a:ext cx="5071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Oak Ridge High School Highlights</a:t>
            </a:r>
            <a:endParaRPr sz="2800"/>
          </a:p>
        </p:txBody>
      </p:sp>
      <p:sp>
        <p:nvSpPr>
          <p:cNvPr id="248" name="Google Shape;248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49" name="Google Shape;249;p17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Statement</a:t>
            </a:r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6543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E5E6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CISD and ORHS are a part of a learning community united in its commitment to ensuring that all students graduate with confidence and competence.</a:t>
            </a:r>
            <a:endParaRPr sz="1400">
              <a:solidFill>
                <a:srgbClr val="5E5E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E5E6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Oak Ridge High School will accept the responsibility to provide an educational environment for all students to:</a:t>
            </a:r>
            <a:endParaRPr sz="1400">
              <a:solidFill>
                <a:srgbClr val="5E5E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▰"/>
            </a:pPr>
            <a:r>
              <a:rPr lang="en" sz="1400" b="1">
                <a:solidFill>
                  <a:srgbClr val="99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400">
                <a:solidFill>
                  <a:srgbClr val="5E5E6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trive to achieve their highest level of academic achievement</a:t>
            </a:r>
            <a:endParaRPr sz="1400">
              <a:solidFill>
                <a:srgbClr val="5E5E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▰"/>
            </a:pPr>
            <a:r>
              <a:rPr lang="en" sz="1400" b="1">
                <a:solidFill>
                  <a:srgbClr val="99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1400">
                <a:solidFill>
                  <a:srgbClr val="5E5E6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perate as responsible citizens in a rapidly-changing world now and in the 21st century</a:t>
            </a:r>
            <a:endParaRPr sz="1400">
              <a:solidFill>
                <a:srgbClr val="5E5E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▰"/>
            </a:pPr>
            <a:r>
              <a:rPr lang="en" sz="1400" b="1">
                <a:solidFill>
                  <a:srgbClr val="99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400">
                <a:solidFill>
                  <a:srgbClr val="5E5E6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waken a positive image of self and others</a:t>
            </a:r>
            <a:endParaRPr sz="1400">
              <a:solidFill>
                <a:srgbClr val="5E5E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▰"/>
            </a:pPr>
            <a:r>
              <a:rPr lang="en" sz="1400" b="1">
                <a:solidFill>
                  <a:srgbClr val="99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400">
                <a:solidFill>
                  <a:srgbClr val="5E5E6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ecognize that education is not received but achieved</a:t>
            </a:r>
            <a:endParaRPr sz="1400"/>
          </a:p>
        </p:txBody>
      </p:sp>
      <p:sp>
        <p:nvSpPr>
          <p:cNvPr id="256" name="Google Shape;256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57" name="Google Shape;257;p18"/>
          <p:cNvGrpSpPr/>
          <p:nvPr/>
        </p:nvGrpSpPr>
        <p:grpSpPr>
          <a:xfrm>
            <a:off x="619639" y="621381"/>
            <a:ext cx="194640" cy="308587"/>
            <a:chOff x="6718575" y="2318625"/>
            <a:chExt cx="256950" cy="407375"/>
          </a:xfrm>
        </p:grpSpPr>
        <p:sp>
          <p:nvSpPr>
            <p:cNvPr id="258" name="Google Shape;258;p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Celebrations</a:t>
            </a:r>
            <a:endParaRPr/>
          </a:p>
        </p:txBody>
      </p:sp>
      <p:sp>
        <p:nvSpPr>
          <p:cNvPr id="271" name="Google Shape;271;p19"/>
          <p:cNvSpPr txBox="1">
            <a:spLocks noGrp="1"/>
          </p:cNvSpPr>
          <p:nvPr>
            <p:ph type="body" idx="1"/>
          </p:nvPr>
        </p:nvSpPr>
        <p:spPr>
          <a:xfrm>
            <a:off x="814275" y="1561550"/>
            <a:ext cx="6654300" cy="2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Graduated over 920 seniors last year with over $8 million dollars in college scholarships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Increases in SAT, ACT, and AP scores for each of the last 3 years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Highest mastery rate on Algebra I End of Course Exam in Conroe ISD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▰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9th Grade EOC Passing Rates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▻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English I - 85% - 2nd Overall, Increases in Mastery each of the last 3 years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▻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Algebra I - 90% - 2nd Overall, increases in Mastery each of the last 3 years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5378"/>
              </a:buClr>
              <a:buSzPts val="1400"/>
              <a:buFont typeface="Roboto Condensed"/>
              <a:buChar char="▻"/>
            </a:pPr>
            <a:r>
              <a:rPr lang="en" sz="14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Biology - 94% - 3rd Overall , increases in Mastery each of the last 3 years</a:t>
            </a:r>
            <a:endParaRPr sz="14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400"/>
          </a:p>
        </p:txBody>
      </p:sp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73" name="Google Shape;273;p19"/>
          <p:cNvGrpSpPr/>
          <p:nvPr/>
        </p:nvGrpSpPr>
        <p:grpSpPr>
          <a:xfrm>
            <a:off x="619639" y="621381"/>
            <a:ext cx="194640" cy="308587"/>
            <a:chOff x="6718575" y="2318625"/>
            <a:chExt cx="256950" cy="407375"/>
          </a:xfrm>
        </p:grpSpPr>
        <p:sp>
          <p:nvSpPr>
            <p:cNvPr id="274" name="Google Shape;274;p1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On-screen Show (16:9)</PresentationFormat>
  <Paragraphs>192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Roboto Condensed Light</vt:lpstr>
      <vt:lpstr>Arvo</vt:lpstr>
      <vt:lpstr>Arial</vt:lpstr>
      <vt:lpstr>Roboto Condensed</vt:lpstr>
      <vt:lpstr>Salerio template</vt:lpstr>
      <vt:lpstr> Welcome, Parents of the ORHS Class of 2023</vt:lpstr>
      <vt:lpstr>Agenda</vt:lpstr>
      <vt:lpstr>Introductions</vt:lpstr>
      <vt:lpstr>Administration - Oak Ridge High School 9th Grade</vt:lpstr>
      <vt:lpstr>Administration - Oak Ridge High School Main Campus</vt:lpstr>
      <vt:lpstr>Counselors</vt:lpstr>
      <vt:lpstr>Oak Ridge High School Highlights</vt:lpstr>
      <vt:lpstr>Mission Statement</vt:lpstr>
      <vt:lpstr>Celebrations</vt:lpstr>
      <vt:lpstr>Celebrations</vt:lpstr>
      <vt:lpstr>Celebrations</vt:lpstr>
      <vt:lpstr>“A Day in the Life” of a ORHS 9th Grade Student</vt:lpstr>
      <vt:lpstr>Red/Blue Day Block Schedule</vt:lpstr>
      <vt:lpstr>Class Schedule</vt:lpstr>
      <vt:lpstr>Bell Schedule</vt:lpstr>
      <vt:lpstr>Eagle’s Nest</vt:lpstr>
      <vt:lpstr>Drop off/Pick up</vt:lpstr>
      <vt:lpstr>Lunch</vt:lpstr>
      <vt:lpstr>Busses</vt:lpstr>
      <vt:lpstr>Tutorials</vt:lpstr>
      <vt:lpstr>Important Rules and Procedures</vt:lpstr>
      <vt:lpstr>Electronic Device Policy</vt:lpstr>
      <vt:lpstr>Tardies</vt:lpstr>
      <vt:lpstr>Dress Code</vt:lpstr>
      <vt:lpstr>Attendance</vt:lpstr>
      <vt:lpstr>Kid Chat</vt:lpstr>
      <vt:lpstr>Clinic Information</vt:lpstr>
      <vt:lpstr>Clinic Information</vt:lpstr>
      <vt:lpstr>Counseling Services</vt:lpstr>
      <vt:lpstr>Counseling Services</vt:lpstr>
      <vt:lpstr>Welcome to the Oak Ridge Family!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Welcome, Parents of the ORHS Class of 2023</dc:title>
  <dc:creator>Melanie L. Bujnoch</dc:creator>
  <cp:lastModifiedBy>Melanie L. Bujnoch</cp:lastModifiedBy>
  <cp:revision>1</cp:revision>
  <dcterms:modified xsi:type="dcterms:W3CDTF">2019-08-29T18:52:06Z</dcterms:modified>
</cp:coreProperties>
</file>